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6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B0B55C-C0B9-694A-B9B5-92A3B77BF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06058C6-1E1C-1849-8630-30730FBF14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4918BF-F9DB-5A4B-A83F-8C54F2234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5541ED-CB16-D246-BB1D-48E27BC62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6AECA5D2-834E-9E4C-88E3-752E774E5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0217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19EDE3-5302-7D43-A2F5-A3B7CF83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>
            <a:extLst>
              <a:ext uri="{FF2B5EF4-FFF2-40B4-BE49-F238E27FC236}">
                <a16:creationId xmlns:a16="http://schemas.microsoft.com/office/drawing/2014/main" id="{DFCE3CC7-A574-9E42-AF2D-F95F7E418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C7C15A-19BD-294B-BB7E-71A01C282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7A3241-AD3E-8E4A-897C-2E384760D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56FBD78-0D77-4D44-81FB-1D61A924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7793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364E9D1-C710-9942-957D-1164421540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>
            <a:extLst>
              <a:ext uri="{FF2B5EF4-FFF2-40B4-BE49-F238E27FC236}">
                <a16:creationId xmlns:a16="http://schemas.microsoft.com/office/drawing/2014/main" id="{3D546C20-0162-7D49-8CF0-1ABF2A7C0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05961F-B00F-8747-AB5A-B3E9FF136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22FE92-19CE-2A4C-AA13-323836A96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A19815D3-9393-9040-836D-16A083FFE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772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96EBD3-B0E8-314C-AAF7-B45A94AB9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513675-CCF2-0B44-9F7C-C02697679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2E779E-DD16-9F4B-B76D-7A34B996C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18AF17-C8B7-734F-ACFD-DE21AF468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6B7B90E6-4178-6A4F-BE80-8FDC2A011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2246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AA441A-94B0-AC4D-9E49-0B755D828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86BB59F-D829-6D41-B6BD-A4DFC9C1A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5C33DE-CAD2-B446-B039-680D1D43B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75D1B0-1994-0043-B435-3548999C1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4027EF5-B02B-2047-A697-4416CF5A6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345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DD8740-7940-FF42-9D5E-4E93D8FFD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A791CE-1F2E-8744-8652-1A4EEB920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ED14859-9A10-C144-AB83-0F24DFA16D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2C8554-F09C-054D-A6E7-1F6819A1E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AB1EBA-CC30-D54B-9777-BA56B997A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85E9DD03-49A4-FD41-B874-350C7ECF7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8819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9C6FB-6A28-0A45-896B-C8F3C5DFE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CAB907-BB7B-8A44-98A8-48D8617F3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33DEE3-E679-B943-89BD-14A300FEB8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D0D709F-7971-B345-85EB-AF1D5C5DD1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F6C223-579C-3543-B3A7-3F58758E8D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25945A-7A3F-694F-AF6A-299EE30BE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6A5AE9A-DEC9-2C46-B13B-0AA711694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FF57D694-B4F9-DC47-AC68-FE36EFB5E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0738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8039B7-8E81-2247-9836-C3A14A18D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3239687-0EA2-1B42-94CF-FFD99249C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455A3D-F44D-CF41-A9B9-C39D12C59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B992E263-0F13-B241-BED5-962B1B8B4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9983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8B29AC5-60E4-6348-8BA1-DDFF14CC4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A25F4C6-DF12-D441-9C9F-6E3C40D50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0961F910-0375-4948-AC09-2728F3930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2656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F99BD1-E227-4F47-89A6-AAD945E60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A0023B-73C4-3A4A-A9B8-46084087DB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3724C9-AEB1-D74A-92BF-33F4C723D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DBD71A-08E7-DF4C-B6D2-BFD3294C0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47EDF7-9EE9-5D41-B3BC-3B59E21D4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7AA01200-4CA6-7A47-90C5-33B4E2942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458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34EB16-A74C-E344-ACAC-070F8B667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7E11BE7-0EDC-FC49-9851-5E93E0A68F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B0330DC-22BD-0D40-A73A-8E12640A95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3F5079-9011-B24C-AD98-E0B142B2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6C3187-1E1C-D344-9854-063C9F2A1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48966724-4665-AF4F-BDAD-02938D2F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8106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31C1D2A-DA8D-4447-B732-DB8784368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9E010C4-A17E-0F4E-92E0-51C758F4F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92AB11-9244-774E-80BB-0AA4D3F7AA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0A121-CBAE-A44C-A393-58A0BDAA5C9A}" type="datetimeFigureOut">
              <a:rPr kumimoji="1" lang="zh-CN" altLang="en-US" smtClean="0"/>
              <a:t>2018/4/30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0619AC-102C-2C49-8193-8944E83B1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199FE13-16B9-8243-9CCF-65BC9E297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681D7-FA1C-F742-BAD4-042C0FE2DA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056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8CA748-F0B9-B94B-865B-4B7FD3EB9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5813" y="0"/>
            <a:ext cx="11291887" cy="1657351"/>
          </a:xfrm>
        </p:spPr>
        <p:txBody>
          <a:bodyPr>
            <a:normAutofit fontScale="90000"/>
          </a:bodyPr>
          <a:lstStyle/>
          <a:p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</a:t>
            </a:r>
            <a:r>
              <a:rPr lang="en-US" altLang="zh-Han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zh-Han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Landscape Archaeology</a:t>
            </a:r>
            <a:r>
              <a:rPr lang="en-US" altLang="zh-Han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Han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 </a:t>
            </a:r>
            <a:r>
              <a:rPr lang="en-US" altLang="zh-Han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hat are its Advantages </a:t>
            </a:r>
            <a:b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Importance?</a:t>
            </a:r>
            <a:r>
              <a:rPr lang="zh-CN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015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5AE5E5-0945-234B-A875-F38022B96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37" y="834048"/>
            <a:ext cx="11898923" cy="1325563"/>
          </a:xfrm>
        </p:spPr>
        <p:txBody>
          <a:bodyPr/>
          <a:lstStyle/>
          <a:p>
            <a:r>
              <a:rPr kumimoji="1" lang="en-US" altLang="zh-CN" dirty="0"/>
              <a:t>A</a:t>
            </a:r>
            <a:r>
              <a:rPr kumimoji="1" lang="en-US" altLang="zh-Hans" dirty="0"/>
              <a:t>n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New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Aspect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of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Archaeology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-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Different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Focus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53FE9A-DC26-FA4E-9390-91E9A084D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599348"/>
            <a:ext cx="10515600" cy="4351338"/>
          </a:xfrm>
        </p:spPr>
        <p:txBody>
          <a:bodyPr/>
          <a:lstStyle/>
          <a:p>
            <a:r>
              <a:rPr kumimoji="1" lang="en-US" altLang="zh-Hans" dirty="0"/>
              <a:t>Not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only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literature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and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objects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can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be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used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as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sources,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but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also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the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cultural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landscape.</a:t>
            </a:r>
          </a:p>
          <a:p>
            <a:r>
              <a:rPr kumimoji="1" lang="en-US" altLang="zh-Hans" dirty="0"/>
              <a:t>Which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is</a:t>
            </a:r>
            <a:r>
              <a:rPr kumimoji="1" lang="zh-Hans" altLang="en-US" dirty="0"/>
              <a:t> </a:t>
            </a:r>
            <a:r>
              <a:rPr lang="en-US" altLang="zh-CN" dirty="0"/>
              <a:t>a</a:t>
            </a:r>
            <a:r>
              <a:rPr lang="en-US" altLang="zh-Hans" dirty="0"/>
              <a:t>n</a:t>
            </a:r>
            <a:r>
              <a:rPr lang="zh-Hans" altLang="en-US" dirty="0"/>
              <a:t> </a:t>
            </a:r>
            <a:r>
              <a:rPr lang="en-US" altLang="zh-CN" dirty="0"/>
              <a:t>area</a:t>
            </a:r>
            <a:r>
              <a:rPr lang="zh-Hans" altLang="en-US" dirty="0"/>
              <a:t> </a:t>
            </a:r>
            <a:r>
              <a:rPr lang="en-US" altLang="zh-Hans" dirty="0"/>
              <a:t>(either</a:t>
            </a:r>
            <a:r>
              <a:rPr lang="zh-Hans" altLang="en-US" dirty="0"/>
              <a:t> </a:t>
            </a:r>
            <a:r>
              <a:rPr lang="en-US" altLang="zh-Hans" dirty="0"/>
              <a:t>natural</a:t>
            </a:r>
            <a:r>
              <a:rPr lang="zh-Hans" altLang="en-US" dirty="0"/>
              <a:t> </a:t>
            </a:r>
            <a:r>
              <a:rPr lang="en-US" altLang="zh-Hans" dirty="0"/>
              <a:t>or</a:t>
            </a:r>
            <a:r>
              <a:rPr lang="zh-Hans" altLang="en-US" dirty="0"/>
              <a:t> </a:t>
            </a:r>
            <a:r>
              <a:rPr lang="en-US" altLang="zh-Hans" dirty="0"/>
              <a:t>unnatural)</a:t>
            </a:r>
            <a:r>
              <a:rPr lang="zh-Hans" altLang="en-US" dirty="0"/>
              <a:t> </a:t>
            </a:r>
            <a:r>
              <a:rPr lang="en-US" altLang="zh-CN" dirty="0"/>
              <a:t>associated with historic event</a:t>
            </a:r>
            <a:r>
              <a:rPr lang="en-US" altLang="zh-Hans" dirty="0"/>
              <a:t>s</a:t>
            </a:r>
            <a:r>
              <a:rPr lang="en-US" altLang="zh-CN" dirty="0"/>
              <a:t>, </a:t>
            </a:r>
            <a:r>
              <a:rPr lang="en-US" altLang="zh-Hans" dirty="0"/>
              <a:t>human</a:t>
            </a:r>
            <a:r>
              <a:rPr lang="zh-Hans" altLang="en-US" dirty="0"/>
              <a:t> </a:t>
            </a:r>
            <a:r>
              <a:rPr lang="en-US" altLang="zh-CN" dirty="0"/>
              <a:t>activit</a:t>
            </a:r>
            <a:r>
              <a:rPr lang="en-US" altLang="zh-Hans" dirty="0"/>
              <a:t>ies</a:t>
            </a:r>
            <a:r>
              <a:rPr lang="en-US" altLang="zh-CN" dirty="0"/>
              <a:t>, </a:t>
            </a:r>
            <a:r>
              <a:rPr lang="en-US" altLang="zh-Hans" dirty="0"/>
              <a:t>or</a:t>
            </a:r>
            <a:r>
              <a:rPr lang="zh-Hans" altLang="en-US" dirty="0"/>
              <a:t> </a:t>
            </a:r>
            <a:r>
              <a:rPr lang="en-US" altLang="zh-Hans" dirty="0"/>
              <a:t>social</a:t>
            </a:r>
            <a:r>
              <a:rPr lang="zh-Hans" altLang="en-US" dirty="0"/>
              <a:t> </a:t>
            </a:r>
            <a:r>
              <a:rPr lang="en-US" altLang="zh-Hans" dirty="0"/>
              <a:t>change.</a:t>
            </a:r>
          </a:p>
          <a:p>
            <a:pPr marL="0" indent="0">
              <a:buNone/>
            </a:pPr>
            <a:r>
              <a:rPr lang="zh-Hans" altLang="en-US" dirty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319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A1A86-C642-3C49-A810-67C8FB15A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Hans" dirty="0"/>
              <a:t>Four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examples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(in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brief)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D321BC-7C50-AA4E-B691-8DFB3B9D2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1</a:t>
            </a:r>
            <a:r>
              <a:rPr kumimoji="1" lang="en-US" altLang="zh-Hans" dirty="0"/>
              <a:t>.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The</a:t>
            </a:r>
            <a:r>
              <a:rPr kumimoji="1" lang="zh-Hans" altLang="en-US" dirty="0"/>
              <a:t> </a:t>
            </a:r>
            <a:r>
              <a:rPr lang="en-US" altLang="zh-CN" dirty="0"/>
              <a:t>Seusamora </a:t>
            </a:r>
            <a:r>
              <a:rPr lang="en-US" altLang="zh-Hans" dirty="0"/>
              <a:t>(name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city)</a:t>
            </a:r>
            <a:r>
              <a:rPr lang="zh-Hans" altLang="en-US" dirty="0"/>
              <a:t> </a:t>
            </a:r>
            <a:r>
              <a:rPr lang="en-US" altLang="zh-CN" dirty="0"/>
              <a:t>in Eastern Georgia.</a:t>
            </a:r>
          </a:p>
          <a:p>
            <a:r>
              <a:rPr lang="en-US" altLang="zh-Hans" dirty="0"/>
              <a:t>T</a:t>
            </a:r>
            <a:r>
              <a:rPr lang="en-US" altLang="zh-CN" dirty="0"/>
              <a:t>he settlement development and decline</a:t>
            </a:r>
            <a:r>
              <a:rPr lang="zh-Hans" altLang="en-US" dirty="0"/>
              <a:t> </a:t>
            </a:r>
            <a:r>
              <a:rPr lang="en-US" altLang="zh-Hans" dirty="0"/>
              <a:t>across</a:t>
            </a:r>
            <a:r>
              <a:rPr lang="zh-Hans" altLang="en-US" dirty="0"/>
              <a:t> </a:t>
            </a:r>
            <a:r>
              <a:rPr lang="en-US" altLang="zh-Hans" dirty="0"/>
              <a:t>different</a:t>
            </a:r>
            <a:r>
              <a:rPr lang="zh-Hans" altLang="en-US" dirty="0"/>
              <a:t> </a:t>
            </a:r>
            <a:r>
              <a:rPr lang="en-US" altLang="zh-Hans" dirty="0"/>
              <a:t>time</a:t>
            </a:r>
            <a:r>
              <a:rPr lang="en-US" altLang="zh-CN" dirty="0"/>
              <a:t> </a:t>
            </a:r>
            <a:r>
              <a:rPr lang="en-US" altLang="zh-Hans" dirty="0"/>
              <a:t>periods</a:t>
            </a:r>
            <a:r>
              <a:rPr lang="zh-Hans" altLang="en-US" dirty="0"/>
              <a:t> </a:t>
            </a:r>
            <a:r>
              <a:rPr lang="en-US" altLang="zh-CN" dirty="0"/>
              <a:t>at Seusamora.</a:t>
            </a:r>
          </a:p>
          <a:p>
            <a:endParaRPr kumimoji="1" lang="en-US" altLang="zh-CN" dirty="0"/>
          </a:p>
          <a:p>
            <a:r>
              <a:rPr kumimoji="1" lang="en-US" altLang="zh-Hans" dirty="0"/>
              <a:t>2.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A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study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on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f</a:t>
            </a:r>
            <a:r>
              <a:rPr lang="en-US" altLang="zh-CN" dirty="0"/>
              <a:t>ishing </a:t>
            </a:r>
            <a:r>
              <a:rPr lang="en-US" altLang="zh-Hans" dirty="0"/>
              <a:t>in</a:t>
            </a:r>
            <a:r>
              <a:rPr lang="zh-Hans" altLang="en-US" dirty="0"/>
              <a:t> </a:t>
            </a:r>
            <a:r>
              <a:rPr lang="en-US" altLang="zh-Hans" dirty="0"/>
              <a:t>UK.</a:t>
            </a:r>
          </a:p>
          <a:p>
            <a:r>
              <a:rPr lang="en-US" altLang="zh-Hans" dirty="0"/>
              <a:t>S</a:t>
            </a:r>
            <a:r>
              <a:rPr lang="en-US" altLang="zh-CN" dirty="0"/>
              <a:t>wims (fishing places)</a:t>
            </a:r>
            <a:r>
              <a:rPr lang="en-US" altLang="zh-Hans" dirty="0"/>
              <a:t>.</a:t>
            </a:r>
            <a:r>
              <a:rPr lang="zh-Hans" altLang="en-US" dirty="0"/>
              <a:t> </a:t>
            </a:r>
            <a:r>
              <a:rPr lang="en-US" altLang="zh-Hans" dirty="0"/>
              <a:t>–</a:t>
            </a:r>
            <a:r>
              <a:rPr lang="zh-Hans" altLang="en-US" dirty="0"/>
              <a:t> </a:t>
            </a:r>
            <a:r>
              <a:rPr lang="en-US" altLang="zh-Hans" dirty="0"/>
              <a:t>names</a:t>
            </a:r>
            <a:r>
              <a:rPr lang="zh-Hans" altLang="en-US" dirty="0"/>
              <a:t> </a:t>
            </a:r>
            <a:r>
              <a:rPr lang="en-US" altLang="zh-Hans" dirty="0"/>
              <a:t>/</a:t>
            </a:r>
            <a:r>
              <a:rPr lang="zh-Hans" altLang="en-US" dirty="0"/>
              <a:t> </a:t>
            </a:r>
            <a:r>
              <a:rPr lang="en-US" altLang="zh-Hans" dirty="0"/>
              <a:t>locations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swims.</a:t>
            </a:r>
            <a:r>
              <a:rPr lang="zh-Hans" altLang="en-US" dirty="0"/>
              <a:t> </a:t>
            </a:r>
            <a:r>
              <a:rPr lang="en-US" altLang="zh-CN" dirty="0"/>
              <a:t> </a:t>
            </a:r>
          </a:p>
          <a:p>
            <a:r>
              <a:rPr lang="en-US" altLang="zh-Hans" dirty="0"/>
              <a:t>Various</a:t>
            </a:r>
            <a:r>
              <a:rPr lang="zh-Hans" altLang="en-US" dirty="0"/>
              <a:t> </a:t>
            </a:r>
            <a:r>
              <a:rPr lang="en-US" altLang="zh-Hans" dirty="0"/>
              <a:t>knowledge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customs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fishing,</a:t>
            </a:r>
            <a:r>
              <a:rPr lang="zh-Hans" altLang="en-US" dirty="0"/>
              <a:t> </a:t>
            </a:r>
            <a:r>
              <a:rPr lang="en-US" altLang="zh-Hans" dirty="0"/>
              <a:t>such</a:t>
            </a:r>
            <a:r>
              <a:rPr lang="zh-Hans" altLang="en-US" dirty="0"/>
              <a:t> </a:t>
            </a:r>
            <a:r>
              <a:rPr lang="en-US" altLang="zh-Hans" dirty="0"/>
              <a:t>as</a:t>
            </a:r>
            <a:r>
              <a:rPr lang="zh-Hans" altLang="en-US" dirty="0"/>
              <a:t> </a:t>
            </a:r>
            <a:r>
              <a:rPr lang="en-US" altLang="zh-Hans" dirty="0"/>
              <a:t>choosing</a:t>
            </a:r>
            <a:r>
              <a:rPr lang="zh-Hans" altLang="en-US" dirty="0"/>
              <a:t> </a:t>
            </a:r>
            <a:r>
              <a:rPr lang="en-US" altLang="zh-Hans" dirty="0"/>
              <a:t>baits</a:t>
            </a:r>
            <a:r>
              <a:rPr lang="zh-Hans" altLang="en-US" dirty="0"/>
              <a:t> </a:t>
            </a:r>
            <a:r>
              <a:rPr lang="en-US" altLang="zh-Hans" dirty="0"/>
              <a:t>or</a:t>
            </a:r>
            <a:r>
              <a:rPr lang="zh-Hans" altLang="en-US" dirty="0"/>
              <a:t> </a:t>
            </a:r>
            <a:r>
              <a:rPr lang="en-US" altLang="zh-Hans" dirty="0"/>
              <a:t>swims.</a:t>
            </a:r>
            <a:r>
              <a:rPr lang="zh-Hans" altLang="en-US" dirty="0"/>
              <a:t> </a:t>
            </a:r>
            <a:endParaRPr lang="en-US" altLang="zh-CN" dirty="0"/>
          </a:p>
          <a:p>
            <a:endParaRPr lang="en-US" altLang="zh-Hans" dirty="0"/>
          </a:p>
          <a:p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586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7BF911-04F0-D948-ABA4-DF6ADFE9C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0263" y="536088"/>
            <a:ext cx="10515600" cy="6064005"/>
          </a:xfrm>
        </p:spPr>
        <p:txBody>
          <a:bodyPr/>
          <a:lstStyle/>
          <a:p>
            <a:r>
              <a:rPr kumimoji="1" lang="en-US" altLang="zh-CN" dirty="0"/>
              <a:t>3</a:t>
            </a:r>
            <a:r>
              <a:rPr kumimoji="1" lang="en-US" altLang="zh-Hans" dirty="0"/>
              <a:t>.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T</a:t>
            </a:r>
            <a:r>
              <a:rPr lang="en-US" altLang="zh-CN" dirty="0"/>
              <a:t>he change analysis of the green spaces of the Historical Peninsula in Istanbul, Turkey.</a:t>
            </a:r>
          </a:p>
          <a:p>
            <a:endParaRPr lang="en-US" altLang="zh-CN" dirty="0"/>
          </a:p>
          <a:p>
            <a:r>
              <a:rPr lang="en-US" altLang="zh-Hans" dirty="0"/>
              <a:t>T</a:t>
            </a:r>
            <a:r>
              <a:rPr lang="en-US" altLang="zh-CN" dirty="0"/>
              <a:t>he area has been subject to planning legislation several times</a:t>
            </a:r>
            <a:r>
              <a:rPr lang="en-US" altLang="zh-Hans" dirty="0"/>
              <a:t>.</a:t>
            </a:r>
          </a:p>
          <a:p>
            <a:endParaRPr lang="en-US" altLang="zh-CN" dirty="0"/>
          </a:p>
          <a:p>
            <a:r>
              <a:rPr lang="en-US" altLang="zh-Hans" dirty="0"/>
              <a:t>E</a:t>
            </a:r>
            <a:r>
              <a:rPr lang="en-US" altLang="zh-CN" dirty="0"/>
              <a:t>stablish the location of green spaces</a:t>
            </a:r>
            <a:r>
              <a:rPr lang="en-US" altLang="zh-Hans" dirty="0"/>
              <a:t>.</a:t>
            </a:r>
          </a:p>
          <a:p>
            <a:r>
              <a:rPr lang="en-US" altLang="zh-Hans" dirty="0"/>
              <a:t>Examined</a:t>
            </a:r>
            <a:r>
              <a:rPr lang="zh-Hans" altLang="en-US" dirty="0"/>
              <a:t> </a:t>
            </a:r>
            <a:r>
              <a:rPr lang="en-US" altLang="zh-CN" dirty="0"/>
              <a:t>functional and spatial changes of green</a:t>
            </a:r>
            <a:r>
              <a:rPr lang="en-US" altLang="zh-Hans" dirty="0"/>
              <a:t>.</a:t>
            </a:r>
          </a:p>
          <a:p>
            <a:r>
              <a:rPr lang="en-US" altLang="zh-Hans" dirty="0"/>
              <a:t>T</a:t>
            </a:r>
            <a:r>
              <a:rPr lang="en-US" altLang="zh-CN" dirty="0"/>
              <a:t>he alteration of those spaces due to changing social structures, political decisions, planning legislation and physical conditions. </a:t>
            </a:r>
          </a:p>
          <a:p>
            <a:endParaRPr lang="en-US" altLang="zh-CN" dirty="0"/>
          </a:p>
          <a:p>
            <a:r>
              <a:rPr lang="en-US" altLang="zh-Hans" dirty="0"/>
              <a:t>Maps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Literary</a:t>
            </a:r>
            <a:r>
              <a:rPr lang="zh-Hans" altLang="en-US" dirty="0"/>
              <a:t> </a:t>
            </a:r>
            <a:r>
              <a:rPr lang="en-US" altLang="zh-Hans" dirty="0"/>
              <a:t>material</a:t>
            </a:r>
            <a:r>
              <a:rPr lang="zh-Hans" altLang="en-US" dirty="0"/>
              <a:t> </a:t>
            </a:r>
            <a:r>
              <a:rPr lang="en-US" altLang="zh-Hans" dirty="0"/>
              <a:t>on</a:t>
            </a:r>
            <a:r>
              <a:rPr lang="zh-Hans" altLang="en-US" dirty="0"/>
              <a:t> </a:t>
            </a:r>
            <a:r>
              <a:rPr lang="en-US" altLang="zh-Hans" dirty="0"/>
              <a:t>social</a:t>
            </a:r>
            <a:r>
              <a:rPr lang="zh-Hans" altLang="en-US" dirty="0"/>
              <a:t> </a:t>
            </a:r>
            <a:r>
              <a:rPr lang="en-US" altLang="zh-Hans" dirty="0"/>
              <a:t>change.</a:t>
            </a:r>
            <a:r>
              <a:rPr lang="zh-Hans" altLang="en-US" dirty="0"/>
              <a:t> </a:t>
            </a:r>
            <a:endParaRPr lang="en-US" altLang="zh-CN" dirty="0"/>
          </a:p>
          <a:p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629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EE2032-B648-2D4B-83BF-B6533E1C2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0585"/>
            <a:ext cx="10515600" cy="5016377"/>
          </a:xfrm>
        </p:spPr>
        <p:txBody>
          <a:bodyPr/>
          <a:lstStyle/>
          <a:p>
            <a:r>
              <a:rPr lang="en-US" altLang="zh-Hans" dirty="0"/>
              <a:t>4.</a:t>
            </a:r>
            <a:r>
              <a:rPr lang="zh-Hans" altLang="en-US" dirty="0"/>
              <a:t> </a:t>
            </a:r>
            <a:r>
              <a:rPr lang="en-US" altLang="zh-CN" dirty="0"/>
              <a:t>Irrigation and landscape:</a:t>
            </a:r>
            <a:r>
              <a:rPr lang="zh-Hans" altLang="en-US" dirty="0"/>
              <a:t> </a:t>
            </a:r>
            <a:r>
              <a:rPr lang="en-US" altLang="zh-CN" dirty="0"/>
              <a:t>An interdisciplinary approach</a:t>
            </a:r>
            <a:r>
              <a:rPr lang="en-US" altLang="zh-Hans" dirty="0"/>
              <a:t>.</a:t>
            </a:r>
            <a:r>
              <a:rPr lang="en-US" altLang="zh-CN" dirty="0"/>
              <a:t> </a:t>
            </a:r>
            <a:r>
              <a:rPr lang="en-US" altLang="zh-Hans" dirty="0"/>
              <a:t>-</a:t>
            </a:r>
            <a:r>
              <a:rPr lang="zh-Hans" altLang="en-US" dirty="0"/>
              <a:t> </a:t>
            </a:r>
            <a:r>
              <a:rPr lang="en-US" altLang="zh-Hans" dirty="0"/>
              <a:t>I</a:t>
            </a:r>
            <a:r>
              <a:rPr lang="en-US" altLang="zh-CN" dirty="0"/>
              <a:t>rrigation in the Zerqa triangle in the Jordan Valley.</a:t>
            </a:r>
            <a:endParaRPr lang="en-US" altLang="zh-CN" dirty="0">
              <a:effectLst/>
            </a:endParaRPr>
          </a:p>
          <a:p>
            <a:endParaRPr lang="en-US" altLang="zh-CN" dirty="0"/>
          </a:p>
          <a:p>
            <a:r>
              <a:rPr lang="en-US" altLang="zh-CN" dirty="0"/>
              <a:t>The settlement patterns</a:t>
            </a:r>
            <a:r>
              <a:rPr lang="en-US" altLang="zh-Hans" dirty="0"/>
              <a:t>.</a:t>
            </a:r>
          </a:p>
          <a:p>
            <a:r>
              <a:rPr lang="en-US" altLang="zh-Hans" dirty="0"/>
              <a:t>T</a:t>
            </a:r>
            <a:r>
              <a:rPr lang="en-US" altLang="zh-CN" dirty="0"/>
              <a:t>he canal system</a:t>
            </a:r>
            <a:r>
              <a:rPr lang="en-US" altLang="zh-Hans" dirty="0"/>
              <a:t>.</a:t>
            </a:r>
          </a:p>
          <a:p>
            <a:endParaRPr lang="en-US" altLang="zh-Hans" dirty="0"/>
          </a:p>
          <a:p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Physical aspects of the irrigated landscape will be explored by basic hydrological and hydraulic modelling</a:t>
            </a:r>
            <a:r>
              <a:rPr lang="en-US" altLang="zh-Han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.”</a:t>
            </a:r>
            <a:r>
              <a:rPr lang="zh-CN" altLang="zh-CN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631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9C7E28-1B3E-A943-B1C3-EA913697E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830" y="152400"/>
            <a:ext cx="10515600" cy="58615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/>
              <a:t>R</a:t>
            </a:r>
            <a:r>
              <a:rPr kumimoji="1" lang="en-US" altLang="zh-Hans" dirty="0"/>
              <a:t>eferences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D76F9D-DB64-F44B-826D-82C4D9DC2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3786" y="1169404"/>
            <a:ext cx="12156831" cy="6002215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Aktas, Nilüfer K. 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Landscape Archaeology between Art and Science: From a Multi- to an Interdisciplinary Approach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Edited by Kluiving, Sjoerd, and Erika Guttmann-Bond. LHS: Amsterdam University Press, 2012.</a:t>
            </a:r>
            <a:endParaRPr lang="zh-C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Birnbaum, Charles A. “Protecting Cultural Landscapes: Planning, Treatment and Management of Historic Landscapes.” 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Preservation briefs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no. 36, 1994, pp. 1-20.</a:t>
            </a:r>
            <a:endParaRPr lang="zh-C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Bradley, Richard. 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Archaeology of Natural Places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Routledge, 2000. </a:t>
            </a:r>
            <a:endParaRPr lang="zh-C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Demetradze, Irina, and Guram Kipiani. 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Landscape Archaeology between Art and Science: From a Multi- to an Interdisciplinary Approach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Edited by Kluiving, Sjoerd, and Erika Guttmann-Bond. LHS: Amsterdam University Press, 2012.</a:t>
            </a:r>
            <a:endParaRPr lang="zh-C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Ertsen, Maurits. 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Landscape Archaeology between Art and Science: From a Multi- to an Interdisciplinary Approach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Edited by Kluiving, Sjoerd, and Erika Guttmann-Bond. LHS: Amsterdam University Press, 2012.</a:t>
            </a:r>
            <a:endParaRPr lang="zh-C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Tilley, Christopher, and Kate Cameron-Daum. </a:t>
            </a:r>
            <a:r>
              <a:rPr lang="en-US" altLang="zh-C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Anthropology of Landscape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UCL Press, 2017.</a:t>
            </a:r>
            <a:endParaRPr lang="zh-CN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3172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939</TotalTime>
  <Words>422</Words>
  <Application>Microsoft Macintosh PowerPoint</Application>
  <PresentationFormat>宽屏</PresentationFormat>
  <Paragraphs>35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Arial</vt:lpstr>
      <vt:lpstr>Times New Roman</vt:lpstr>
      <vt:lpstr>Office 主题​​</vt:lpstr>
      <vt:lpstr>What is Landscape Archaeology?  And What are its Advantages  and Importance? </vt:lpstr>
      <vt:lpstr>An New Aspect of Archaeology - Different Focus</vt:lpstr>
      <vt:lpstr>Four examples (in brief)</vt:lpstr>
      <vt:lpstr>PowerPoint 演示文稿</vt:lpstr>
      <vt:lpstr>PowerPoint 演示文稿</vt:lpstr>
      <vt:lpstr>References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颜世之</dc:creator>
  <cp:lastModifiedBy>颜世之</cp:lastModifiedBy>
  <cp:revision>22</cp:revision>
  <dcterms:created xsi:type="dcterms:W3CDTF">2018-04-28T22:37:49Z</dcterms:created>
  <dcterms:modified xsi:type="dcterms:W3CDTF">2018-05-01T01:16:16Z</dcterms:modified>
</cp:coreProperties>
</file>

<file path=docProps/thumbnail.jpeg>
</file>